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Paytone One" panose="00000500000000000000"/>
      <p:regular r:id="rId17"/>
    </p:embeddedFont>
    <p:embeddedFont>
      <p:font typeface="TT Norms Bold" panose="02000803030000020004"/>
      <p:bold r:id="rId18"/>
    </p:embeddedFont>
    <p:embeddedFont>
      <p:font typeface="TT Hoves" panose="02000003020000060003"/>
      <p:regular r:id="rId19"/>
    </p:embeddedFont>
    <p:embeddedFont>
      <p:font typeface="TT Norms" panose="02000503030000020003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862">
            <a:off x="6110388" y="5304279"/>
            <a:ext cx="15048401" cy="6376760"/>
          </a:xfrm>
          <a:custGeom>
            <a:avLst/>
            <a:gdLst/>
            <a:ahLst/>
            <a:cxnLst/>
            <a:rect l="l" t="t" r="r" b="b"/>
            <a:pathLst>
              <a:path w="15048401" h="6376760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7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325317" y="3754325"/>
            <a:ext cx="9637365" cy="212578"/>
            <a:chOff x="0" y="0"/>
            <a:chExt cx="2538236" cy="55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8236" cy="55988"/>
            </a:xfrm>
            <a:custGeom>
              <a:avLst/>
              <a:gdLst/>
              <a:ahLst/>
              <a:cxnLst/>
              <a:rect l="l" t="t" r="r" b="b"/>
              <a:pathLst>
                <a:path w="2538236" h="55988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1766050" y="0"/>
            <a:ext cx="6732105" cy="4030848"/>
          </a:xfrm>
          <a:custGeom>
            <a:avLst/>
            <a:gdLst/>
            <a:ahLst/>
            <a:cxnLst/>
            <a:rect l="l" t="t" r="r" b="b"/>
            <a:pathLst>
              <a:path w="6732105" h="4030848">
                <a:moveTo>
                  <a:pt x="0" y="4030848"/>
                </a:moveTo>
                <a:lnTo>
                  <a:pt x="6732104" y="4030848"/>
                </a:lnTo>
                <a:lnTo>
                  <a:pt x="6732104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389029"/>
            <a:ext cx="16230600" cy="87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255">
                <a:solidFill>
                  <a:srgbClr val="343434"/>
                </a:solidFill>
                <a:latin typeface="Times New Roman" panose="02020603050405020304" charset="0"/>
                <a:ea typeface="Paytone One" panose="00000500000000000000"/>
                <a:cs typeface="Times New Roman" panose="02020603050405020304" charset="0"/>
                <a:sym typeface="Paytone One" panose="00000500000000000000"/>
              </a:rPr>
              <a:t>XÂY DỰNG ỨNG DỤNG CHĂM SÓC SỨC KHỎE PD </a:t>
            </a:r>
            <a:endParaRPr lang="en-US" sz="5100" spc="255">
              <a:solidFill>
                <a:srgbClr val="343434"/>
              </a:solidFill>
              <a:latin typeface="Times New Roman" panose="02020603050405020304" charset="0"/>
              <a:ea typeface="Paytone One" panose="00000500000000000000"/>
              <a:cs typeface="Times New Roman" panose="02020603050405020304" charset="0"/>
              <a:sym typeface="Paytone One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57473" y="6183534"/>
            <a:ext cx="5269791" cy="72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spc="199">
                <a:solidFill>
                  <a:srgbClr val="343434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Nhóm SV thực hiện:</a:t>
            </a:r>
            <a:endParaRPr lang="en-US" sz="4000" spc="199">
              <a:solidFill>
                <a:srgbClr val="343434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45595"/>
            <a:ext cx="16230600" cy="2689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b="1" spc="254">
                <a:solidFill>
                  <a:srgbClr val="164B82"/>
                </a:solidFill>
                <a:latin typeface="Times New Roman" panose="02020603050405020304" charset="0"/>
                <a:ea typeface="TT Norms Bold" panose="02000803030000020004"/>
                <a:cs typeface="Times New Roman" panose="02020603050405020304" charset="0"/>
                <a:sym typeface="TT Norms Bold" panose="02000803030000020004"/>
              </a:rPr>
              <a:t>BÁO CÁO MÔN HỌC</a:t>
            </a:r>
            <a:endParaRPr lang="en-US" sz="5100" b="1" spc="254">
              <a:solidFill>
                <a:srgbClr val="164B82"/>
              </a:solidFill>
              <a:latin typeface="Times New Roman" panose="02020603050405020304" charset="0"/>
              <a:ea typeface="TT Norms Bold" panose="02000803030000020004"/>
              <a:cs typeface="Times New Roman" panose="02020603050405020304" charset="0"/>
              <a:sym typeface="TT Norms Bold" panose="02000803030000020004"/>
            </a:endParaRPr>
          </a:p>
          <a:p>
            <a:pPr algn="ctr">
              <a:lnSpc>
                <a:spcPts val="7140"/>
              </a:lnSpc>
            </a:pPr>
            <a:r>
              <a:rPr lang="en-US" sz="5100" b="1" spc="254">
                <a:solidFill>
                  <a:srgbClr val="164B82"/>
                </a:solidFill>
                <a:latin typeface="Times New Roman" panose="02020603050405020304" charset="0"/>
                <a:ea typeface="TT Norms Bold" panose="02000803030000020004"/>
                <a:cs typeface="Times New Roman" panose="02020603050405020304" charset="0"/>
                <a:sym typeface="TT Norms Bold" panose="02000803030000020004"/>
              </a:rPr>
              <a:t>PHÁT</a:t>
            </a:r>
            <a:r>
              <a:rPr lang="en-US" sz="5100" b="1" spc="254">
                <a:solidFill>
                  <a:srgbClr val="164B82"/>
                </a:solidFill>
                <a:latin typeface="Times New Roman" panose="02020603050405020304" charset="0"/>
                <a:ea typeface="TT Norms Bold" panose="02000803030000020004"/>
                <a:cs typeface="Times New Roman" panose="02020603050405020304" charset="0"/>
                <a:sym typeface="TT Norms Bold" panose="02000803030000020004"/>
              </a:rPr>
              <a:t> TRIỂN ỨNG DỤNG DI ĐỘNG</a:t>
            </a:r>
            <a:endParaRPr lang="en-US" sz="5100" b="1" spc="254">
              <a:solidFill>
                <a:srgbClr val="164B82"/>
              </a:solidFill>
              <a:latin typeface="Times New Roman" panose="02020603050405020304" charset="0"/>
              <a:ea typeface="TT Norms Bold" panose="02000803030000020004"/>
              <a:cs typeface="Times New Roman" panose="02020603050405020304" charset="0"/>
              <a:sym typeface="TT Norms Bold" panose="02000803030000020004"/>
            </a:endParaRPr>
          </a:p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b="1" spc="254">
                <a:solidFill>
                  <a:srgbClr val="164B82"/>
                </a:solidFill>
                <a:latin typeface="Times New Roman" panose="02020603050405020304" charset="0"/>
                <a:ea typeface="TT Norms Bold" panose="02000803030000020004"/>
                <a:cs typeface="Times New Roman" panose="02020603050405020304" charset="0"/>
                <a:sym typeface="TT Norms Bold" panose="02000803030000020004"/>
              </a:rPr>
              <a:t> NĂM HỌC 2025-2026</a:t>
            </a:r>
            <a:endParaRPr lang="en-US" sz="5100" b="1" spc="254">
              <a:solidFill>
                <a:srgbClr val="164B82"/>
              </a:solidFill>
              <a:latin typeface="Times New Roman" panose="02020603050405020304" charset="0"/>
              <a:ea typeface="TT Norms Bold" panose="02000803030000020004"/>
              <a:cs typeface="Times New Roman" panose="02020603050405020304" charset="0"/>
              <a:sym typeface="TT Norms Bold" panose="0200080303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27264" y="6183534"/>
            <a:ext cx="8397039" cy="14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spc="199">
                <a:solidFill>
                  <a:srgbClr val="343434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 1. Hồ Tuấn P</a:t>
            </a:r>
            <a:r>
              <a:rPr lang="en-US" sz="4000" spc="199">
                <a:solidFill>
                  <a:srgbClr val="343434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hước </a:t>
            </a:r>
            <a:endParaRPr lang="en-US" sz="4000" spc="199">
              <a:solidFill>
                <a:srgbClr val="343434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spc="199">
                <a:solidFill>
                  <a:srgbClr val="343434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 2. Thái Nguyễn Thiện Duyên</a:t>
            </a:r>
            <a:endParaRPr lang="en-US" sz="4000" spc="199">
              <a:solidFill>
                <a:srgbClr val="343434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57780" y="8088630"/>
            <a:ext cx="8620760" cy="75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Times New Roman" panose="02020603050405020304" charset="0"/>
                <a:ea typeface="TT Hoves" panose="02000003020000060003"/>
                <a:cs typeface="Times New Roman" panose="02020603050405020304" charset="0"/>
                <a:sym typeface="TT Hoves" panose="02000003020000060003"/>
              </a:rPr>
              <a:t>GVHD:  ThS. Trần Bá Minh Sơn</a:t>
            </a:r>
            <a:endParaRPr lang="en-US" sz="4200">
              <a:solidFill>
                <a:srgbClr val="000000"/>
              </a:solidFill>
              <a:latin typeface="Times New Roman" panose="02020603050405020304" charset="0"/>
              <a:ea typeface="TT Hoves" panose="02000003020000060003"/>
              <a:cs typeface="Times New Roman" panose="02020603050405020304" charset="0"/>
              <a:sym typeface="TT Hoves" panose="020000030200000600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65348" flipH="1">
            <a:off x="-1362223" y="-2212276"/>
            <a:ext cx="10441422" cy="4424552"/>
          </a:xfrm>
          <a:custGeom>
            <a:avLst/>
            <a:gdLst/>
            <a:ahLst/>
            <a:cxnLst/>
            <a:rect l="l" t="t" r="r" b="b"/>
            <a:pathLst>
              <a:path w="10441422" h="442455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250927">
            <a:off x="862015" y="7665057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0" y="2235296"/>
            <a:ext cx="18292260" cy="6257897"/>
            <a:chOff x="0" y="0"/>
            <a:chExt cx="4817715" cy="1648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7714" cy="1648170"/>
            </a:xfrm>
            <a:custGeom>
              <a:avLst/>
              <a:gdLst/>
              <a:ahLst/>
              <a:cxnLst/>
              <a:rect l="l" t="t" r="r" b="b"/>
              <a:pathLst>
                <a:path w="4817714" h="1648170">
                  <a:moveTo>
                    <a:pt x="0" y="0"/>
                  </a:moveTo>
                  <a:lnTo>
                    <a:pt x="4817714" y="0"/>
                  </a:lnTo>
                  <a:lnTo>
                    <a:pt x="4817714" y="1648170"/>
                  </a:lnTo>
                  <a:lnTo>
                    <a:pt x="0" y="1648170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7715" cy="1705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289263" y="3063161"/>
            <a:ext cx="8533847" cy="568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70"/>
              </a:lnSpc>
            </a:pPr>
            <a:r>
              <a:rPr lang="en-US" sz="40485" b="1" spc="-3238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05</a:t>
            </a:r>
            <a:endParaRPr lang="en-US" sz="40485" b="1" spc="-3238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58200" y="3543300"/>
            <a:ext cx="8623300" cy="2869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0"/>
              </a:lnSpc>
            </a:pPr>
            <a:r>
              <a:rPr lang="en-US" sz="1154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DEMO</a:t>
            </a:r>
            <a:endParaRPr lang="en-US" sz="1154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algn="l">
              <a:lnSpc>
                <a:spcPts val="11190"/>
              </a:lnSpc>
            </a:pPr>
            <a:r>
              <a:rPr lang="en-US" sz="1154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SẢN PHẨM</a:t>
            </a:r>
            <a:endParaRPr lang="en-US" sz="1154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0705">
            <a:off x="1423346" y="-1948290"/>
            <a:ext cx="15441309" cy="6543255"/>
          </a:xfrm>
          <a:custGeom>
            <a:avLst/>
            <a:gdLst/>
            <a:ahLst/>
            <a:cxnLst/>
            <a:rect l="l" t="t" r="r" b="b"/>
            <a:pathLst>
              <a:path w="15441309" h="6543255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301595"/>
            <a:ext cx="16230600" cy="224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5"/>
              </a:lnSpc>
            </a:pPr>
            <a:r>
              <a:rPr lang="en-US" sz="16045" b="1">
                <a:solidFill>
                  <a:srgbClr val="343434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THANK YOU</a:t>
            </a:r>
            <a:endParaRPr lang="en-US" sz="16045" b="1">
              <a:solidFill>
                <a:srgbClr val="343434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 rot="5400000">
            <a:off x="8716183" y="1435626"/>
            <a:ext cx="855633" cy="11072020"/>
            <a:chOff x="0" y="0"/>
            <a:chExt cx="225352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5352" cy="2916088"/>
            </a:xfrm>
            <a:custGeom>
              <a:avLst/>
              <a:gdLst/>
              <a:ahLst/>
              <a:cxnLst/>
              <a:rect l="l" t="t" r="r" b="b"/>
              <a:pathLst>
                <a:path w="225352" h="2916088">
                  <a:moveTo>
                    <a:pt x="0" y="0"/>
                  </a:moveTo>
                  <a:lnTo>
                    <a:pt x="225352" y="0"/>
                  </a:lnTo>
                  <a:lnTo>
                    <a:pt x="22535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25352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410460">
            <a:off x="1935723" y="-5126712"/>
            <a:ext cx="11976399" cy="7170869"/>
          </a:xfrm>
          <a:custGeom>
            <a:avLst/>
            <a:gdLst/>
            <a:ahLst/>
            <a:cxnLst/>
            <a:rect l="l" t="t" r="r" b="b"/>
            <a:pathLst>
              <a:path w="11976399" h="717086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028700" y="1028700"/>
            <a:ext cx="5473709" cy="2431846"/>
            <a:chOff x="0" y="0"/>
            <a:chExt cx="1441635" cy="6404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028700" y="3655775"/>
            <a:ext cx="5473709" cy="2431846"/>
            <a:chOff x="0" y="0"/>
            <a:chExt cx="1441635" cy="6404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028700" y="6286752"/>
            <a:ext cx="5473709" cy="2431846"/>
            <a:chOff x="0" y="0"/>
            <a:chExt cx="1441635" cy="6404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1758470" y="2369088"/>
            <a:ext cx="5473709" cy="2431846"/>
            <a:chOff x="0" y="0"/>
            <a:chExt cx="1441635" cy="6404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1758470" y="5047488"/>
            <a:ext cx="5473709" cy="2431846"/>
            <a:chOff x="0" y="0"/>
            <a:chExt cx="1441635" cy="6404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1789324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6980" b="1">
                <a:solidFill>
                  <a:srgbClr val="F2F7FA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01</a:t>
            </a:r>
            <a:endParaRPr lang="en-US" sz="6980" b="1">
              <a:solidFill>
                <a:srgbClr val="F2F7FA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758470" y="3129712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6980" b="1">
                <a:solidFill>
                  <a:srgbClr val="F2F7FA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04</a:t>
            </a:r>
            <a:endParaRPr lang="en-US" sz="6980" b="1">
              <a:solidFill>
                <a:srgbClr val="F2F7FA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700" y="4416399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6980" b="1">
                <a:solidFill>
                  <a:srgbClr val="F2F7FA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02</a:t>
            </a:r>
            <a:endParaRPr lang="en-US" sz="6980" b="1">
              <a:solidFill>
                <a:srgbClr val="F2F7FA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92909" y="4546816"/>
            <a:ext cx="5009307" cy="76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5385" b="1">
                <a:solidFill>
                  <a:srgbClr val="343434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NỘI DUNG</a:t>
            </a:r>
            <a:endParaRPr lang="en-US" sz="5385" b="1">
              <a:solidFill>
                <a:srgbClr val="343434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20307" y="1512473"/>
            <a:ext cx="3587842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189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Tính cấp thiết của đề tài</a:t>
            </a:r>
            <a:endParaRPr lang="en-US" sz="3800" spc="189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446317" y="2817301"/>
            <a:ext cx="3587842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Thiết kế 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hệ thống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720307" y="4111604"/>
            <a:ext cx="3587842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Mục tiêu 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đề tài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7043474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6980" b="1">
                <a:solidFill>
                  <a:srgbClr val="F2F7FA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03</a:t>
            </a:r>
            <a:endParaRPr lang="en-US" sz="6980" b="1">
              <a:solidFill>
                <a:srgbClr val="F2F7FA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720307" y="6738679"/>
            <a:ext cx="3587842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Công nghệ 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sử dụng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6502409" y="2244623"/>
            <a:ext cx="5256061" cy="1340388"/>
          </a:xfrm>
          <a:prstGeom prst="line">
            <a:avLst/>
          </a:prstGeom>
          <a:ln w="19050" cap="flat">
            <a:solidFill>
              <a:srgbClr val="164B82"/>
            </a:solidFill>
            <a:prstDash val="sysDash"/>
            <a:headEnd type="oval" w="lg" len="lg"/>
            <a:tailEnd type="oval" w="lg" len="lg"/>
          </a:ln>
        </p:spPr>
      </p:sp>
      <p:sp>
        <p:nvSpPr>
          <p:cNvPr id="29" name="AutoShape 29"/>
          <p:cNvSpPr/>
          <p:nvPr/>
        </p:nvSpPr>
        <p:spPr>
          <a:xfrm flipV="1">
            <a:off x="6502409" y="6263411"/>
            <a:ext cx="5256061" cy="1239264"/>
          </a:xfrm>
          <a:prstGeom prst="line">
            <a:avLst/>
          </a:prstGeom>
          <a:ln w="19050" cap="flat">
            <a:solidFill>
              <a:srgbClr val="164B82"/>
            </a:solidFill>
            <a:prstDash val="sysDash"/>
            <a:headEnd type="oval" w="lg" len="lg"/>
            <a:tailEnd type="oval" w="lg" len="lg"/>
          </a:ln>
        </p:spPr>
      </p:sp>
      <p:sp>
        <p:nvSpPr>
          <p:cNvPr id="30" name="AutoShape 30"/>
          <p:cNvSpPr/>
          <p:nvPr/>
        </p:nvSpPr>
        <p:spPr>
          <a:xfrm>
            <a:off x="6502409" y="4871699"/>
            <a:ext cx="446710" cy="0"/>
          </a:xfrm>
          <a:prstGeom prst="line">
            <a:avLst/>
          </a:prstGeom>
          <a:ln w="19050" cap="flat">
            <a:solidFill>
              <a:srgbClr val="164B82"/>
            </a:solidFill>
            <a:prstDash val="sysDash"/>
            <a:headEnd type="oval" w="lg" len="lg"/>
            <a:tailEnd type="oval" w="lg" len="lg"/>
          </a:ln>
        </p:spPr>
      </p:sp>
      <p:sp>
        <p:nvSpPr>
          <p:cNvPr id="31" name="TextBox 31"/>
          <p:cNvSpPr txBox="1"/>
          <p:nvPr/>
        </p:nvSpPr>
        <p:spPr>
          <a:xfrm>
            <a:off x="11758470" y="5808112"/>
            <a:ext cx="1497347" cy="98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0"/>
              </a:lnSpc>
            </a:pPr>
            <a:r>
              <a:rPr lang="en-US" sz="6980" b="1">
                <a:solidFill>
                  <a:srgbClr val="F2F7FA"/>
                </a:solidFill>
                <a:latin typeface="Times New Roman" panose="02020603050405020304" charset="0"/>
                <a:ea typeface="Telegraf Bold" panose="00000800000000000000"/>
                <a:cs typeface="Times New Roman" panose="02020603050405020304" charset="0"/>
                <a:sym typeface="Telegraf Bold" panose="00000800000000000000"/>
              </a:rPr>
              <a:t>05</a:t>
            </a:r>
            <a:endParaRPr lang="en-US" sz="6980" b="1">
              <a:solidFill>
                <a:srgbClr val="F2F7FA"/>
              </a:solidFill>
              <a:latin typeface="Times New Roman" panose="02020603050405020304" charset="0"/>
              <a:ea typeface="Telegraf Bold" panose="00000800000000000000"/>
              <a:cs typeface="Times New Roman" panose="02020603050405020304" charset="0"/>
              <a:sym typeface="Telegraf Bold" panose="000008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55842" y="5496058"/>
            <a:ext cx="3587842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Demo 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 spc="195">
                <a:solidFill>
                  <a:srgbClr val="F2F7FA"/>
                </a:solidFill>
                <a:latin typeface="Times New Roman" panose="02020603050405020304" charset="0"/>
                <a:ea typeface="Telegraf" panose="00000500000000000000"/>
                <a:cs typeface="Times New Roman" panose="02020603050405020304" charset="0"/>
                <a:sym typeface="Telegraf" panose="00000500000000000000"/>
              </a:rPr>
              <a:t>sản phẩm</a:t>
            </a:r>
            <a:endParaRPr lang="en-US" sz="3900" spc="195">
              <a:solidFill>
                <a:srgbClr val="F2F7FA"/>
              </a:solidFill>
              <a:latin typeface="Times New Roman" panose="02020603050405020304" charset="0"/>
              <a:ea typeface="Telegraf" panose="00000500000000000000"/>
              <a:cs typeface="Times New Roman" panose="02020603050405020304" charset="0"/>
              <a:sym typeface="Telegraf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4072">
            <a:off x="964760" y="-1508183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408865" y="-392510"/>
            <a:ext cx="6026397" cy="11072020"/>
            <a:chOff x="0" y="0"/>
            <a:chExt cx="1587199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87199" cy="2916088"/>
            </a:xfrm>
            <a:custGeom>
              <a:avLst/>
              <a:gdLst/>
              <a:ahLst/>
              <a:cxnLst/>
              <a:rect l="l" t="t" r="r" b="b"/>
              <a:pathLst>
                <a:path w="1587199" h="2916088">
                  <a:moveTo>
                    <a:pt x="0" y="0"/>
                  </a:moveTo>
                  <a:lnTo>
                    <a:pt x="1587199" y="0"/>
                  </a:lnTo>
                  <a:lnTo>
                    <a:pt x="158719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87199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1431877" y="633234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4517" y="5009947"/>
            <a:ext cx="4846608" cy="3225197"/>
          </a:xfrm>
          <a:custGeom>
            <a:avLst/>
            <a:gdLst/>
            <a:ahLst/>
            <a:cxnLst/>
            <a:rect l="l" t="t" r="r" b="b"/>
            <a:pathLst>
              <a:path w="4846608" h="3225197">
                <a:moveTo>
                  <a:pt x="0" y="0"/>
                </a:moveTo>
                <a:lnTo>
                  <a:pt x="4846608" y="0"/>
                </a:lnTo>
                <a:lnTo>
                  <a:pt x="4846608" y="3225197"/>
                </a:lnTo>
                <a:lnTo>
                  <a:pt x="0" y="3225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10508" y="1000125"/>
            <a:ext cx="8403819" cy="233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25"/>
              </a:lnSpc>
            </a:pPr>
            <a:r>
              <a:rPr lang="en-US" sz="744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TÍNH CẤP THIẾT CỦA ĐỀ TÀI</a:t>
            </a:r>
            <a:endParaRPr lang="en-US" sz="744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285377" y="647907"/>
            <a:ext cx="6026397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0"/>
              </a:lnSpc>
            </a:pPr>
            <a:r>
              <a:rPr lang="en-US" sz="34505" b="1" spc="-27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01</a:t>
            </a:r>
            <a:endParaRPr lang="en-US" sz="34505" b="1" spc="-27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10508" y="3732907"/>
            <a:ext cx="10848792" cy="477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spc="16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Trong bối cảnh công nghệ 4.0, ứng dụng công nghệ thông tin vào y tế là xu hướng tất yếu. Tuy nhiên, tại Việt Nam, các ứng dụng chăm sóc sức khỏe thông minh còn hạn chế.</a:t>
            </a:r>
            <a:endParaRPr lang="en-US" sz="3400" spc="16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just">
              <a:lnSpc>
                <a:spcPts val="4760"/>
              </a:lnSpc>
            </a:pPr>
          </a:p>
          <a:p>
            <a:pPr algn="just">
              <a:lnSpc>
                <a:spcPts val="4760"/>
              </a:lnSpc>
              <a:spcBef>
                <a:spcPct val="0"/>
              </a:spcBef>
            </a:pPr>
            <a:r>
              <a:rPr lang="en-US" sz="3400" spc="16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Nhiều người thường chủ quan với dấu hiệu sức khỏe ban đầu hoặc khó tiếp cận dịch vụ y tế kịp thời.</a:t>
            </a:r>
            <a:endParaRPr lang="en-US" sz="3400" spc="16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6818" y="-4603188"/>
            <a:ext cx="19873406" cy="8421356"/>
          </a:xfrm>
          <a:custGeom>
            <a:avLst/>
            <a:gdLst/>
            <a:ahLst/>
            <a:cxnLst/>
            <a:rect l="l" t="t" r="r" b="b"/>
            <a:pathLst>
              <a:path w="19873406" h="8421356">
                <a:moveTo>
                  <a:pt x="0" y="0"/>
                </a:moveTo>
                <a:lnTo>
                  <a:pt x="19873406" y="0"/>
                </a:lnTo>
                <a:lnTo>
                  <a:pt x="19873406" y="8421356"/>
                </a:lnTo>
                <a:lnTo>
                  <a:pt x="0" y="842135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120312" flipH="1">
            <a:off x="-2273262" y="833153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82076" y="1470121"/>
            <a:ext cx="10245330" cy="121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0"/>
              </a:lnSpc>
            </a:pPr>
            <a:r>
              <a:rPr lang="en-US" sz="934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MỤC TIÊU ĐỀ TÀI</a:t>
            </a:r>
            <a:endParaRPr lang="en-US" sz="934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27406" y="495262"/>
            <a:ext cx="6613335" cy="440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35"/>
              </a:lnSpc>
            </a:pPr>
            <a:r>
              <a:rPr lang="en-US" sz="31375" b="1" spc="-251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02</a:t>
            </a:r>
            <a:endParaRPr lang="en-US" sz="31375" b="1" spc="-251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51945" y="3856417"/>
            <a:ext cx="1354994" cy="101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01</a:t>
            </a:r>
            <a:endParaRPr lang="en-US" sz="5600" spc="134">
              <a:solidFill>
                <a:srgbClr val="F2F7FA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82076" y="3742117"/>
            <a:ext cx="15231041" cy="528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0"/>
              </a:lnSpc>
            </a:pPr>
            <a:r>
              <a:rPr lang="en-US" sz="4600" spc="22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1. Hỗ trợ người dùng theo dõi sức khỏe chủ động</a:t>
            </a:r>
            <a:endParaRPr lang="en-US" sz="4600" spc="22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8510"/>
              </a:lnSpc>
            </a:pPr>
            <a:r>
              <a:rPr lang="en-US" sz="4600" spc="22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2. Ghi nhận và lưu trữ các chỉ số sức khỏe cơ bản</a:t>
            </a:r>
            <a:endParaRPr lang="en-US" sz="4600" spc="22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8510"/>
              </a:lnSpc>
            </a:pPr>
            <a:r>
              <a:rPr lang="en-US" sz="4600" spc="22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3. Hỗ trợ tìm kiếm nhanh cơ sở y tế gần nhất</a:t>
            </a:r>
            <a:endParaRPr lang="en-US" sz="4600" spc="22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8510"/>
              </a:lnSpc>
            </a:pPr>
            <a:r>
              <a:rPr lang="en-US" sz="4600" spc="22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4. Kết nối với chuyên gia hoặc cơ sở y tế</a:t>
            </a:r>
            <a:endParaRPr lang="en-US" sz="4600" spc="22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8510"/>
              </a:lnSpc>
            </a:pPr>
            <a:r>
              <a:rPr lang="en-US" sz="4600" spc="229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5. Mang lại trải nghiệm chăm sóc sức khỏe toàn diện</a:t>
            </a:r>
            <a:endParaRPr lang="en-US" sz="4600" spc="229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1468" y="-2321025"/>
            <a:ext cx="12497921" cy="9232839"/>
          </a:xfrm>
          <a:custGeom>
            <a:avLst/>
            <a:gdLst/>
            <a:ahLst/>
            <a:cxnLst/>
            <a:rect l="l" t="t" r="r" b="b"/>
            <a:pathLst>
              <a:path w="12497921" h="9232839">
                <a:moveTo>
                  <a:pt x="0" y="0"/>
                </a:moveTo>
                <a:lnTo>
                  <a:pt x="12497921" y="0"/>
                </a:lnTo>
                <a:lnTo>
                  <a:pt x="12497921" y="9232840"/>
                </a:lnTo>
                <a:lnTo>
                  <a:pt x="0" y="92328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615674" y="428625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0"/>
              </a:lnSpc>
            </a:pPr>
            <a:r>
              <a:rPr lang="en-US" sz="34505" b="1" spc="-27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03</a:t>
            </a:r>
            <a:endParaRPr lang="en-US" sz="34505" b="1" spc="-27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57850" y="1981070"/>
            <a:ext cx="10848792" cy="40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0"/>
              </a:lnSpc>
            </a:pPr>
            <a:r>
              <a:rPr lang="en-US" sz="4100" b="1" spc="204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FRONTEND:</a:t>
            </a:r>
            <a:endParaRPr lang="en-US" sz="4100" b="1" spc="204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Android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Ngôn ngữ lập trình Kotlin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Môi trường phát triển (Android Studio)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153451" y="6707576"/>
            <a:ext cx="2938145" cy="2917483"/>
          </a:xfrm>
          <a:custGeom>
            <a:avLst/>
            <a:gdLst/>
            <a:ahLst/>
            <a:cxnLst/>
            <a:rect l="l" t="t" r="r" b="b"/>
            <a:pathLst>
              <a:path w="2938145" h="2917483">
                <a:moveTo>
                  <a:pt x="0" y="0"/>
                </a:moveTo>
                <a:lnTo>
                  <a:pt x="2938145" y="0"/>
                </a:lnTo>
                <a:lnTo>
                  <a:pt x="2938145" y="2917483"/>
                </a:lnTo>
                <a:lnTo>
                  <a:pt x="0" y="2917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11693" y="6707576"/>
            <a:ext cx="4198810" cy="2917483"/>
          </a:xfrm>
          <a:custGeom>
            <a:avLst/>
            <a:gdLst/>
            <a:ahLst/>
            <a:cxnLst/>
            <a:rect l="l" t="t" r="r" b="b"/>
            <a:pathLst>
              <a:path w="4198810" h="2917483">
                <a:moveTo>
                  <a:pt x="0" y="0"/>
                </a:moveTo>
                <a:lnTo>
                  <a:pt x="4198810" y="0"/>
                </a:lnTo>
                <a:lnTo>
                  <a:pt x="4198810" y="2917483"/>
                </a:lnTo>
                <a:lnTo>
                  <a:pt x="0" y="291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29653" y="6707576"/>
            <a:ext cx="3010796" cy="3010796"/>
          </a:xfrm>
          <a:custGeom>
            <a:avLst/>
            <a:gdLst/>
            <a:ahLst/>
            <a:cxnLst/>
            <a:rect l="l" t="t" r="r" b="b"/>
            <a:pathLst>
              <a:path w="3010796" h="3010796">
                <a:moveTo>
                  <a:pt x="0" y="0"/>
                </a:moveTo>
                <a:lnTo>
                  <a:pt x="3010796" y="0"/>
                </a:lnTo>
                <a:lnTo>
                  <a:pt x="3010796" y="3010796"/>
                </a:lnTo>
                <a:lnTo>
                  <a:pt x="0" y="3010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41519"/>
            <a:ext cx="1359777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750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CÔNG NGHỆ SỬ DỤNG</a:t>
            </a:r>
            <a:endParaRPr lang="en-US" sz="750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4545" y="5714384"/>
            <a:ext cx="5477538" cy="3107298"/>
          </a:xfrm>
          <a:custGeom>
            <a:avLst/>
            <a:gdLst/>
            <a:ahLst/>
            <a:cxnLst/>
            <a:rect l="l" t="t" r="r" b="b"/>
            <a:pathLst>
              <a:path w="5477538" h="3107298">
                <a:moveTo>
                  <a:pt x="0" y="0"/>
                </a:moveTo>
                <a:lnTo>
                  <a:pt x="5477538" y="0"/>
                </a:lnTo>
                <a:lnTo>
                  <a:pt x="5477538" y="3107299"/>
                </a:lnTo>
                <a:lnTo>
                  <a:pt x="0" y="310729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1701" t="-10281" r="-17225" b="-169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21468" y="-2321025"/>
            <a:ext cx="12497921" cy="9232839"/>
          </a:xfrm>
          <a:custGeom>
            <a:avLst/>
            <a:gdLst/>
            <a:ahLst/>
            <a:cxnLst/>
            <a:rect l="l" t="t" r="r" b="b"/>
            <a:pathLst>
              <a:path w="12497921" h="9232839">
                <a:moveTo>
                  <a:pt x="0" y="0"/>
                </a:moveTo>
                <a:lnTo>
                  <a:pt x="12497921" y="0"/>
                </a:lnTo>
                <a:lnTo>
                  <a:pt x="12497921" y="9232840"/>
                </a:lnTo>
                <a:lnTo>
                  <a:pt x="0" y="923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145618" y="5714384"/>
            <a:ext cx="5162519" cy="3107298"/>
          </a:xfrm>
          <a:custGeom>
            <a:avLst/>
            <a:gdLst/>
            <a:ahLst/>
            <a:cxnLst/>
            <a:rect l="l" t="t" r="r" b="b"/>
            <a:pathLst>
              <a:path w="5162519" h="3107298">
                <a:moveTo>
                  <a:pt x="0" y="0"/>
                </a:moveTo>
                <a:lnTo>
                  <a:pt x="5162519" y="0"/>
                </a:lnTo>
                <a:lnTo>
                  <a:pt x="5162519" y="3107299"/>
                </a:lnTo>
                <a:lnTo>
                  <a:pt x="0" y="3107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59" t="-49356" r="-12277" b="-5522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615674" y="428625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0"/>
              </a:lnSpc>
            </a:pPr>
            <a:r>
              <a:rPr lang="en-US" sz="34505" b="1" spc="-27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03</a:t>
            </a:r>
            <a:endParaRPr lang="en-US" sz="34505" b="1" spc="-27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71237" y="2719733"/>
            <a:ext cx="3802320" cy="197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0"/>
              </a:lnSpc>
            </a:pPr>
            <a:r>
              <a:rPr lang="en-US" sz="4100" b="1" spc="204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BACKEND:</a:t>
            </a:r>
            <a:endParaRPr lang="en-US" sz="4100" b="1" spc="204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N</a:t>
            </a: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odeJs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041519"/>
            <a:ext cx="1359777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750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CÔNG NGHỆ SỬ DỤNG</a:t>
            </a:r>
            <a:endParaRPr lang="en-US" sz="750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62805" y="2719733"/>
            <a:ext cx="4658662" cy="197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0"/>
              </a:lnSpc>
            </a:pPr>
            <a:r>
              <a:rPr lang="en-US" sz="4100" b="1" spc="204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DATABASE:</a:t>
            </a:r>
            <a:endParaRPr lang="en-US" sz="4100" b="1" spc="204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P</a:t>
            </a: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ostgreSQL 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1468" y="-2321025"/>
            <a:ext cx="12497921" cy="9232839"/>
          </a:xfrm>
          <a:custGeom>
            <a:avLst/>
            <a:gdLst/>
            <a:ahLst/>
            <a:cxnLst/>
            <a:rect l="l" t="t" r="r" b="b"/>
            <a:pathLst>
              <a:path w="12497921" h="9232839">
                <a:moveTo>
                  <a:pt x="0" y="0"/>
                </a:moveTo>
                <a:lnTo>
                  <a:pt x="12497921" y="0"/>
                </a:lnTo>
                <a:lnTo>
                  <a:pt x="12497921" y="9232840"/>
                </a:lnTo>
                <a:lnTo>
                  <a:pt x="0" y="923284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792090" y="6740546"/>
            <a:ext cx="5318469" cy="2778900"/>
          </a:xfrm>
          <a:custGeom>
            <a:avLst/>
            <a:gdLst/>
            <a:ahLst/>
            <a:cxnLst/>
            <a:rect l="l" t="t" r="r" b="b"/>
            <a:pathLst>
              <a:path w="5318469" h="2778900">
                <a:moveTo>
                  <a:pt x="0" y="0"/>
                </a:moveTo>
                <a:lnTo>
                  <a:pt x="5318469" y="0"/>
                </a:lnTo>
                <a:lnTo>
                  <a:pt x="5318469" y="2778900"/>
                </a:lnTo>
                <a:lnTo>
                  <a:pt x="0" y="277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53352" y="6740546"/>
            <a:ext cx="4962321" cy="2778900"/>
          </a:xfrm>
          <a:custGeom>
            <a:avLst/>
            <a:gdLst/>
            <a:ahLst/>
            <a:cxnLst/>
            <a:rect l="l" t="t" r="r" b="b"/>
            <a:pathLst>
              <a:path w="4962321" h="2778900">
                <a:moveTo>
                  <a:pt x="0" y="0"/>
                </a:moveTo>
                <a:lnTo>
                  <a:pt x="4962322" y="0"/>
                </a:lnTo>
                <a:lnTo>
                  <a:pt x="4962322" y="2778900"/>
                </a:lnTo>
                <a:lnTo>
                  <a:pt x="0" y="2778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58599" y="6740546"/>
            <a:ext cx="2778900" cy="2778900"/>
          </a:xfrm>
          <a:custGeom>
            <a:avLst/>
            <a:gdLst/>
            <a:ahLst/>
            <a:cxnLst/>
            <a:rect l="l" t="t" r="r" b="b"/>
            <a:pathLst>
              <a:path w="2778900" h="2778900">
                <a:moveTo>
                  <a:pt x="0" y="0"/>
                </a:moveTo>
                <a:lnTo>
                  <a:pt x="2778900" y="0"/>
                </a:lnTo>
                <a:lnTo>
                  <a:pt x="2778900" y="2778900"/>
                </a:lnTo>
                <a:lnTo>
                  <a:pt x="0" y="2778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615674" y="428625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0"/>
              </a:lnSpc>
            </a:pPr>
            <a:r>
              <a:rPr lang="en-US" sz="34505" b="1" spc="-27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03</a:t>
            </a:r>
            <a:endParaRPr lang="en-US" sz="34505" b="1" spc="-27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3774" y="2028695"/>
            <a:ext cx="8793571" cy="40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0"/>
              </a:lnSpc>
            </a:pPr>
            <a:r>
              <a:rPr lang="en-US" sz="4100" b="1" spc="204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Các công cụ khác:</a:t>
            </a:r>
            <a:endParaRPr lang="en-US" sz="4100" b="1" spc="204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P</a:t>
            </a: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ostman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Google Maps SDK API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885190" lvl="1" indent="-442595" algn="just">
              <a:lnSpc>
                <a:spcPts val="8200"/>
              </a:lnSpc>
              <a:buFont typeface="Arial" panose="020B0604020202020204"/>
              <a:buChar char="•"/>
            </a:pPr>
            <a:r>
              <a:rPr lang="en-US" sz="4100" spc="204">
                <a:solidFill>
                  <a:srgbClr val="343434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Health Connect</a:t>
            </a:r>
            <a:endParaRPr lang="en-US" sz="4100" spc="204">
              <a:solidFill>
                <a:srgbClr val="343434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041519"/>
            <a:ext cx="1359777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750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CÔNG NGHỆ SỬ DỤNG</a:t>
            </a:r>
            <a:endParaRPr lang="en-US" sz="750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72303">
            <a:off x="-888411" y="-160525"/>
            <a:ext cx="9108509" cy="6144362"/>
          </a:xfrm>
          <a:custGeom>
            <a:avLst/>
            <a:gdLst/>
            <a:ahLst/>
            <a:cxnLst/>
            <a:rect l="l" t="t" r="r" b="b"/>
            <a:pathLst>
              <a:path w="9108509" h="6144362">
                <a:moveTo>
                  <a:pt x="0" y="0"/>
                </a:moveTo>
                <a:lnTo>
                  <a:pt x="9108509" y="0"/>
                </a:lnTo>
                <a:lnTo>
                  <a:pt x="9108509" y="6144362"/>
                </a:lnTo>
                <a:lnTo>
                  <a:pt x="0" y="6144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28" t="-2927" r="-2733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0" y="-392510"/>
            <a:ext cx="2458032" cy="11072020"/>
            <a:chOff x="0" y="0"/>
            <a:chExt cx="647383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383" cy="2916088"/>
            </a:xfrm>
            <a:custGeom>
              <a:avLst/>
              <a:gdLst/>
              <a:ahLst/>
              <a:cxnLst/>
              <a:rect l="l" t="t" r="r" b="b"/>
              <a:pathLst>
                <a:path w="647383" h="2916088">
                  <a:moveTo>
                    <a:pt x="0" y="0"/>
                  </a:moveTo>
                  <a:lnTo>
                    <a:pt x="647383" y="0"/>
                  </a:lnTo>
                  <a:lnTo>
                    <a:pt x="64738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47383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7023276" y="2345309"/>
            <a:ext cx="9607017" cy="7260265"/>
          </a:xfrm>
          <a:custGeom>
            <a:avLst/>
            <a:gdLst/>
            <a:ahLst/>
            <a:cxnLst/>
            <a:rect l="l" t="t" r="r" b="b"/>
            <a:pathLst>
              <a:path w="9607017" h="7260265">
                <a:moveTo>
                  <a:pt x="0" y="0"/>
                </a:moveTo>
                <a:lnTo>
                  <a:pt x="9607017" y="0"/>
                </a:lnTo>
                <a:lnTo>
                  <a:pt x="9607017" y="7260264"/>
                </a:lnTo>
                <a:lnTo>
                  <a:pt x="0" y="7260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705674" y="495220"/>
            <a:ext cx="7273548" cy="448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0"/>
              </a:lnSpc>
            </a:pPr>
            <a:r>
              <a:rPr lang="en-US" sz="32000" b="1" spc="-25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04</a:t>
            </a:r>
            <a:endParaRPr lang="en-US" sz="32000" b="1" spc="-25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94270" y="834751"/>
            <a:ext cx="10865030" cy="102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0"/>
              </a:lnSpc>
            </a:pPr>
            <a:r>
              <a:rPr lang="en-US" sz="793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THIẾT KẾ HỆ THỐNG</a:t>
            </a:r>
            <a:endParaRPr lang="en-US" sz="793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10616" y="6029312"/>
            <a:ext cx="2471473" cy="76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164B82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Use Case</a:t>
            </a:r>
            <a:endParaRPr lang="en-US" sz="4500" b="1">
              <a:solidFill>
                <a:srgbClr val="164B82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72303">
            <a:off x="-888411" y="-160525"/>
            <a:ext cx="9108509" cy="6144362"/>
          </a:xfrm>
          <a:custGeom>
            <a:avLst/>
            <a:gdLst/>
            <a:ahLst/>
            <a:cxnLst/>
            <a:rect l="l" t="t" r="r" b="b"/>
            <a:pathLst>
              <a:path w="9108509" h="6144362">
                <a:moveTo>
                  <a:pt x="0" y="0"/>
                </a:moveTo>
                <a:lnTo>
                  <a:pt x="9108509" y="0"/>
                </a:lnTo>
                <a:lnTo>
                  <a:pt x="9108509" y="6144362"/>
                </a:lnTo>
                <a:lnTo>
                  <a:pt x="0" y="6144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28" t="-2927" r="-2733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0" y="-392510"/>
            <a:ext cx="2458032" cy="11072020"/>
            <a:chOff x="0" y="0"/>
            <a:chExt cx="647383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7383" cy="2916088"/>
            </a:xfrm>
            <a:custGeom>
              <a:avLst/>
              <a:gdLst/>
              <a:ahLst/>
              <a:cxnLst/>
              <a:rect l="l" t="t" r="r" b="b"/>
              <a:pathLst>
                <a:path w="647383" h="2916088">
                  <a:moveTo>
                    <a:pt x="0" y="0"/>
                  </a:moveTo>
                  <a:lnTo>
                    <a:pt x="647383" y="0"/>
                  </a:lnTo>
                  <a:lnTo>
                    <a:pt x="64738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47383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6394270" y="2257000"/>
            <a:ext cx="10865030" cy="7377620"/>
          </a:xfrm>
          <a:custGeom>
            <a:avLst/>
            <a:gdLst/>
            <a:ahLst/>
            <a:cxnLst/>
            <a:rect l="l" t="t" r="r" b="b"/>
            <a:pathLst>
              <a:path w="10865030" h="7377620">
                <a:moveTo>
                  <a:pt x="0" y="0"/>
                </a:moveTo>
                <a:lnTo>
                  <a:pt x="10865030" y="0"/>
                </a:lnTo>
                <a:lnTo>
                  <a:pt x="10865030" y="7377620"/>
                </a:lnTo>
                <a:lnTo>
                  <a:pt x="0" y="7377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685989" y="419020"/>
            <a:ext cx="7273548" cy="448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0"/>
              </a:lnSpc>
            </a:pPr>
            <a:r>
              <a:rPr lang="en-US" sz="32000" b="1" spc="-2560">
                <a:solidFill>
                  <a:srgbClr val="F2F7FA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04</a:t>
            </a:r>
            <a:endParaRPr lang="en-US" sz="32000" b="1" spc="-2560">
              <a:solidFill>
                <a:srgbClr val="F2F7FA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394270" y="834751"/>
            <a:ext cx="10865030" cy="102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0"/>
              </a:lnSpc>
            </a:pPr>
            <a:r>
              <a:rPr lang="en-US" sz="7930" b="1">
                <a:solidFill>
                  <a:srgbClr val="343434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THIẾT KẾ HỆ THỐNG</a:t>
            </a:r>
            <a:endParaRPr lang="en-US" sz="7930" b="1">
              <a:solidFill>
                <a:srgbClr val="343434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03449" y="6029312"/>
            <a:ext cx="3445404" cy="73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 b="1">
                <a:solidFill>
                  <a:srgbClr val="164B82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ERD Diagram</a:t>
            </a:r>
            <a:endParaRPr lang="en-US" sz="4300" b="1">
              <a:solidFill>
                <a:srgbClr val="164B82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1152</Words>
  <Application>WPS Presentation</Application>
  <PresentationFormat>On-screen Show (4:3)</PresentationFormat>
  <Paragraphs>106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Paytone One</vt:lpstr>
      <vt:lpstr>Telegraf</vt:lpstr>
      <vt:lpstr>Segoe Print</vt:lpstr>
      <vt:lpstr>TT Norms Bold</vt:lpstr>
      <vt:lpstr>TT Hoves</vt:lpstr>
      <vt:lpstr>Telegraf Bold</vt:lpstr>
      <vt:lpstr>TT Norms</vt:lpstr>
      <vt:lpstr>Arial</vt:lpstr>
      <vt:lpstr>Calibri</vt:lpstr>
      <vt:lpstr>Microsoft YaHei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Nhom 09_De tai 1_Xay dung ung dung cham soc suc khoe PD_PTUDDD</dc:title>
  <dc:creator/>
  <cp:lastModifiedBy>Phước Hồ Tuấn</cp:lastModifiedBy>
  <cp:revision>4</cp:revision>
  <dcterms:created xsi:type="dcterms:W3CDTF">2006-08-16T00:00:00Z</dcterms:created>
  <dcterms:modified xsi:type="dcterms:W3CDTF">2025-11-24T16:19:46Z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AECCF88714E049F6AE51DD132B0F7A7F_12</vt:lpwstr>
  </property>
  <property fmtid="{D5CDD505-2E9C-101B-9397-08002B2CF9AE}" pid="3" name="KSOProductBuildVer">
    <vt:lpwstr>1033-12.2.0.23155</vt:lpwstr>
  </property>
</Properties>
</file>